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73C3B-43A2-405B-A8B6-473D1B8D7144}"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73C3B-43A2-405B-A8B6-473D1B8D7144}"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73C3B-43A2-405B-A8B6-473D1B8D7144}"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73C3B-43A2-405B-A8B6-473D1B8D7144}"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73C3B-43A2-405B-A8B6-473D1B8D7144}"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73C3B-43A2-405B-A8B6-473D1B8D7144}"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73C3B-43A2-405B-A8B6-473D1B8D7144}"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73C3B-43A2-405B-A8B6-473D1B8D7144}"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73C3B-43A2-405B-A8B6-473D1B8D7144}"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73C3B-43A2-405B-A8B6-473D1B8D7144}"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73C3B-43A2-405B-A8B6-473D1B8D7144}"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73DED-1D6F-4D59-AC00-F4328CA8DD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73C3B-43A2-405B-A8B6-473D1B8D7144}" type="datetimeFigureOut">
              <a:rPr lang="en-US" smtClean="0"/>
              <a:pPr/>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73DED-1D6F-4D59-AC00-F4328CA8DD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az.wikipedia.org/wiki/Qafqaz_dill%C9%99ri" TargetMode="External"/><Relationship Id="rId7" Type="http://schemas.openxmlformats.org/officeDocument/2006/relationships/hyperlink" Target="http://az.wikipedia.org/wiki/S%C3%BCnni"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az.wikipedia.org/wiki/%C4%B0slam_dini" TargetMode="External"/><Relationship Id="rId5" Type="http://schemas.openxmlformats.org/officeDocument/2006/relationships/hyperlink" Target="http://az.wikipedia.org/wiki/Az%C9%99rbaycan" TargetMode="External"/><Relationship Id="rId4" Type="http://schemas.openxmlformats.org/officeDocument/2006/relationships/hyperlink" Target="http://az.wikipedia.org/wiki/Da%C4%9F%C4%B1stan" TargetMode="Externa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228601"/>
            <a:ext cx="3657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z-Latn-A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"Dövlət, ölkə nə qədər çox xalqı birləşdirsə, bir o qədər zəngin olur, çünki onların hər biri... ümumdünya mədəniyyətinə və sivilizasiyasına öz töhfəsini verir".</a:t>
            </a:r>
            <a:endParaRPr kumimoji="0" lang="az-Latn-A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Heydər Ə</a:t>
            </a:r>
            <a:r>
              <a:rPr kumimoji="0" lang="az-Latn-A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liyev</a:t>
            </a:r>
          </a:p>
          <a:p>
            <a:pPr marL="0" marR="0" lvl="0" indent="0" algn="l" defTabSz="914400" rtl="0" eaLnBrk="0" fontAlgn="base" latinLnBrk="0" hangingPunct="0">
              <a:lnSpc>
                <a:spcPct val="100000"/>
              </a:lnSpc>
              <a:spcBef>
                <a:spcPct val="0"/>
              </a:spcBef>
              <a:spcAft>
                <a:spcPct val="0"/>
              </a:spcAft>
              <a:buClrTx/>
              <a:buSzTx/>
              <a:buFontTx/>
              <a:buNone/>
              <a:tabLst/>
            </a:pPr>
            <a:r>
              <a:rPr lang="az-Latn-AZ" sz="1600" b="1" dirty="0" smtClean="0">
                <a:latin typeface="Times New Roman" pitchFamily="18" charset="0"/>
                <a:ea typeface="Times New Roman" pitchFamily="18" charset="0"/>
                <a:cs typeface="Times New Roman" pitchFamily="18" charset="0"/>
              </a:rPr>
              <a:t>Azərbaycan xalqının ümummilli lideri</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5" name="Rectangle 4"/>
          <p:cNvSpPr/>
          <p:nvPr/>
        </p:nvSpPr>
        <p:spPr>
          <a:xfrm>
            <a:off x="5562600" y="228601"/>
            <a:ext cx="3429000" cy="2308324"/>
          </a:xfrm>
          <a:prstGeom prst="rect">
            <a:avLst/>
          </a:prstGeom>
        </p:spPr>
        <p:txBody>
          <a:bodyPr wrap="square">
            <a:spAutoFit/>
          </a:bodyPr>
          <a:lstStyle/>
          <a:p>
            <a:pPr lvl="0" eaLnBrk="0" fontAlgn="base" hangingPunct="0">
              <a:spcBef>
                <a:spcPct val="0"/>
              </a:spcBef>
              <a:spcAft>
                <a:spcPct val="0"/>
              </a:spcAft>
            </a:pPr>
            <a:endParaRPr lang="az-Latn-AZ" sz="1600" b="1" dirty="0" smtClean="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az-Latn-AZ" sz="1600" b="1" dirty="0" smtClean="0">
                <a:solidFill>
                  <a:prstClr val="black"/>
                </a:solidFill>
                <a:latin typeface="Times New Roman" pitchFamily="18" charset="0"/>
                <a:ea typeface="Times New Roman" pitchFamily="18" charset="0"/>
                <a:cs typeface="Times New Roman" pitchFamily="18" charset="0"/>
              </a:rPr>
              <a:t>Multikulturalizm </a:t>
            </a:r>
            <a:r>
              <a:rPr lang="az-Latn-AZ" sz="1600" b="1" dirty="0">
                <a:solidFill>
                  <a:prstClr val="black"/>
                </a:solidFill>
                <a:latin typeface="Times New Roman" pitchFamily="18" charset="0"/>
                <a:ea typeface="Times New Roman" pitchFamily="18" charset="0"/>
                <a:cs typeface="Times New Roman" pitchFamily="18" charset="0"/>
              </a:rPr>
              <a:t>Azərbaycanın dövlət siyasəti və həyat tərzidir... Bu gün Azərbaycan artıq dünyada tanınmış multikulturalizm mərkəzlərindən biridir.</a:t>
            </a:r>
            <a:endParaRPr lang="ru-RU" sz="1600" dirty="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az-Latn-AZ" sz="1600" b="1" dirty="0">
                <a:solidFill>
                  <a:prstClr val="black"/>
                </a:solidFill>
                <a:latin typeface="Times New Roman" pitchFamily="18" charset="0"/>
                <a:ea typeface="Times New Roman" pitchFamily="18" charset="0"/>
                <a:cs typeface="Times New Roman" pitchFamily="18" charset="0"/>
              </a:rPr>
              <a:t>İlham Əliyev</a:t>
            </a:r>
            <a:endParaRPr lang="ru-RU" sz="1600" dirty="0">
              <a:solidFill>
                <a:prstClr val="black"/>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az-Latn-AZ" sz="1600" b="1" dirty="0">
                <a:solidFill>
                  <a:prstClr val="black"/>
                </a:solidFill>
                <a:latin typeface="Times New Roman" pitchFamily="18" charset="0"/>
                <a:ea typeface="Times New Roman" pitchFamily="18" charset="0"/>
                <a:cs typeface="Times New Roman" pitchFamily="18" charset="0"/>
              </a:rPr>
              <a:t>Azərbaycan Respublikasının Prezidenti</a:t>
            </a:r>
            <a:endParaRPr lang="az-Latn-AZ" sz="1600" dirty="0">
              <a:solidFill>
                <a:prstClr val="black"/>
              </a:solidFill>
              <a:latin typeface="Times New Roman" pitchFamily="18" charset="0"/>
              <a:cs typeface="Times New Roman" pitchFamily="18" charset="0"/>
            </a:endParaRPr>
          </a:p>
        </p:txBody>
      </p:sp>
      <p:sp>
        <p:nvSpPr>
          <p:cNvPr id="6" name="Rectangle 5"/>
          <p:cNvSpPr/>
          <p:nvPr/>
        </p:nvSpPr>
        <p:spPr>
          <a:xfrm>
            <a:off x="304800" y="4876800"/>
            <a:ext cx="2971800" cy="1169551"/>
          </a:xfrm>
          <a:prstGeom prst="rect">
            <a:avLst/>
          </a:prstGeom>
        </p:spPr>
        <p:txBody>
          <a:bodyPr wrap="square">
            <a:spAutoFit/>
          </a:bodyPr>
          <a:lstStyle/>
          <a:p>
            <a:r>
              <a:rPr lang="az-Latn-AZ" sz="1400" dirty="0">
                <a:latin typeface="Arial" pitchFamily="34" charset="0"/>
                <a:cs typeface="Arial" pitchFamily="34" charset="0"/>
              </a:rPr>
              <a:t>Multikulturalizm -ölkə əhalisinin etnik irqi və dini müxtəlifliyindən asılı olmayaraq, onların hamısının hüquq və azadlıqlarına hörmətlə əlaqədardır. </a:t>
            </a:r>
            <a:endParaRPr lang="en-US" sz="1400" dirty="0">
              <a:latin typeface="Arial" pitchFamily="34" charset="0"/>
              <a:cs typeface="Arial" pitchFamily="34" charset="0"/>
            </a:endParaRPr>
          </a:p>
        </p:txBody>
      </p:sp>
      <p:sp>
        <p:nvSpPr>
          <p:cNvPr id="1026" name="Rectangle 2"/>
          <p:cNvSpPr>
            <a:spLocks noChangeArrowheads="1"/>
          </p:cNvSpPr>
          <p:nvPr/>
        </p:nvSpPr>
        <p:spPr bwMode="auto">
          <a:xfrm>
            <a:off x="3581400" y="2667000"/>
            <a:ext cx="2590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Multikulturalizmin nəzəri əsasını azadlıq, bərabərlik və qardaşlıq kimi dəyərlər təşkil edir,</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ö</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ü</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ndə başqasının halına acımaq, mərhəmət, şəfqət, başqasının problemini </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ö</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ü</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ü</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nk</a:t>
            </a:r>
            <a:r>
              <a:rPr kumimoji="0" lang="az-Latn-AZ" sz="1600" b="0" i="0" u="none" strike="noStrike" cap="none" normalizeH="0" baseline="0" dirty="0" smtClean="0">
                <a:ln>
                  <a:noFill/>
                </a:ln>
                <a:solidFill>
                  <a:schemeClr val="tx1"/>
                </a:solidFill>
                <a:effectLst/>
                <a:latin typeface="Calibri"/>
                <a:ea typeface="Times New Roman" pitchFamily="18" charset="0"/>
                <a:cs typeface="Arial" pitchFamily="34" charset="0"/>
              </a:rPr>
              <a:t>ü</a:t>
            </a:r>
            <a:r>
              <a:rPr kumimoji="0" lang="az-Latn-A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kimi qəbul etmək qabiliyyəti və bacarığını ehtiva edir. Bu, həm də bir siyasət kimi, mahiyyəti baxımından tolerantlıqla sıx bağlıdır.</a:t>
            </a:r>
            <a:endParaRPr kumimoji="0" lang="az-Latn-A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C:\Users\computer\Desktop\photo_62059.jpg"/>
          <p:cNvPicPr>
            <a:picLocks noChangeAspect="1" noChangeArrowheads="1"/>
          </p:cNvPicPr>
          <p:nvPr/>
        </p:nvPicPr>
        <p:blipFill>
          <a:blip r:embed="rId2"/>
          <a:srcRect/>
          <a:stretch>
            <a:fillRect/>
          </a:stretch>
        </p:blipFill>
        <p:spPr bwMode="auto">
          <a:xfrm>
            <a:off x="457200" y="2743200"/>
            <a:ext cx="2667000" cy="2014538"/>
          </a:xfrm>
          <a:prstGeom prst="rect">
            <a:avLst/>
          </a:prstGeom>
          <a:noFill/>
        </p:spPr>
      </p:pic>
      <p:pic>
        <p:nvPicPr>
          <p:cNvPr id="1028" name="Picture 4" descr="C:\Users\computer\Desktop\images.jpg"/>
          <p:cNvPicPr>
            <a:picLocks noChangeAspect="1" noChangeArrowheads="1"/>
          </p:cNvPicPr>
          <p:nvPr/>
        </p:nvPicPr>
        <p:blipFill>
          <a:blip r:embed="rId3"/>
          <a:srcRect/>
          <a:stretch>
            <a:fillRect/>
          </a:stretch>
        </p:blipFill>
        <p:spPr bwMode="auto">
          <a:xfrm>
            <a:off x="6096000" y="2514600"/>
            <a:ext cx="2667000" cy="1752600"/>
          </a:xfrm>
          <a:prstGeom prst="rect">
            <a:avLst/>
          </a:prstGeom>
          <a:noFill/>
        </p:spPr>
      </p:pic>
      <p:pic>
        <p:nvPicPr>
          <p:cNvPr id="1029" name="Picture 5" descr="C:\Users\computer\Desktop\social-entrepreneurship-FEATURED-644x644.jpg"/>
          <p:cNvPicPr>
            <a:picLocks noChangeAspect="1" noChangeArrowheads="1"/>
          </p:cNvPicPr>
          <p:nvPr/>
        </p:nvPicPr>
        <p:blipFill>
          <a:blip r:embed="rId4"/>
          <a:srcRect/>
          <a:stretch>
            <a:fillRect/>
          </a:stretch>
        </p:blipFill>
        <p:spPr bwMode="auto">
          <a:xfrm>
            <a:off x="6096000" y="4419600"/>
            <a:ext cx="2590800" cy="1895912"/>
          </a:xfrm>
          <a:prstGeom prst="rect">
            <a:avLst/>
          </a:prstGeom>
          <a:noFill/>
        </p:spPr>
      </p:pic>
      <p:pic>
        <p:nvPicPr>
          <p:cNvPr id="9" name="Picture 5" descr="C:\Users\computer\Desktop\LOQO 01.jpg"/>
          <p:cNvPicPr>
            <a:picLocks noChangeAspect="1" noChangeArrowheads="1"/>
          </p:cNvPicPr>
          <p:nvPr/>
        </p:nvPicPr>
        <p:blipFill>
          <a:blip r:embed="rId5" cstate="print"/>
          <a:srcRect/>
          <a:stretch>
            <a:fillRect/>
          </a:stretch>
        </p:blipFill>
        <p:spPr bwMode="auto">
          <a:xfrm>
            <a:off x="3810000" y="609600"/>
            <a:ext cx="1600200" cy="160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0" y="381000"/>
            <a:ext cx="2971800" cy="1200329"/>
          </a:xfrm>
          <a:prstGeom prst="rect">
            <a:avLst/>
          </a:prstGeom>
        </p:spPr>
        <p:txBody>
          <a:bodyPr wrap="square">
            <a:spAutoFit/>
          </a:bodyPr>
          <a:lstStyle/>
          <a:p>
            <a:r>
              <a:rPr lang="az-Latn-AZ" dirty="0"/>
              <a:t>Tolerant mühiti ilə seçilən Oğuz dini və milli dözümlülükdə nümunəvi bölgədir.</a:t>
            </a:r>
            <a:endParaRPr lang="en-US" dirty="0"/>
          </a:p>
        </p:txBody>
      </p:sp>
      <p:pic>
        <p:nvPicPr>
          <p:cNvPr id="14338" name="Picture 2" descr="C:\Users\computer\Desktop\10931_o6lx65pskz.jpg"/>
          <p:cNvPicPr>
            <a:picLocks noChangeAspect="1" noChangeArrowheads="1"/>
          </p:cNvPicPr>
          <p:nvPr/>
        </p:nvPicPr>
        <p:blipFill>
          <a:blip r:embed="rId2"/>
          <a:srcRect/>
          <a:stretch>
            <a:fillRect/>
          </a:stretch>
        </p:blipFill>
        <p:spPr bwMode="auto">
          <a:xfrm>
            <a:off x="228600" y="304800"/>
            <a:ext cx="2286000" cy="1881187"/>
          </a:xfrm>
          <a:prstGeom prst="rect">
            <a:avLst/>
          </a:prstGeom>
          <a:noFill/>
        </p:spPr>
      </p:pic>
      <p:sp>
        <p:nvSpPr>
          <p:cNvPr id="7" name="Rectangle 6"/>
          <p:cNvSpPr/>
          <p:nvPr/>
        </p:nvSpPr>
        <p:spPr>
          <a:xfrm>
            <a:off x="5410200" y="4419600"/>
            <a:ext cx="3505200" cy="2031325"/>
          </a:xfrm>
          <a:prstGeom prst="rect">
            <a:avLst/>
          </a:prstGeom>
        </p:spPr>
        <p:txBody>
          <a:bodyPr wrap="square">
            <a:spAutoFit/>
          </a:bodyPr>
          <a:lstStyle/>
          <a:p>
            <a:r>
              <a:rPr lang="az-Latn-AZ" dirty="0"/>
              <a:t>Burada bir çox etnik qruplar və azsaylı xalqlar məskunlaşmışdır. Oğuz ərazisində azərbaycanlılarla yanaşı, ləzgilər, yəhudilər, udinlər, kürdlər, ruslar, avarlar, mesxeti türkləri və sair xalqlar, etnik qruplar yaşayırlar.</a:t>
            </a:r>
            <a:endParaRPr lang="en-US" dirty="0"/>
          </a:p>
        </p:txBody>
      </p:sp>
      <p:sp>
        <p:nvSpPr>
          <p:cNvPr id="14339" name="Rectangle 3"/>
          <p:cNvSpPr>
            <a:spLocks noChangeArrowheads="1"/>
          </p:cNvSpPr>
          <p:nvPr/>
        </p:nvSpPr>
        <p:spPr bwMode="auto">
          <a:xfrm>
            <a:off x="228600" y="2286000"/>
            <a:ext cx="2743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z-Latn-AZ" b="0" i="0" u="none" strike="noStrike" cap="none" normalizeH="0" baseline="0" dirty="0" smtClean="0">
                <a:ln>
                  <a:noFill/>
                </a:ln>
                <a:solidFill>
                  <a:srgbClr val="131313"/>
                </a:solidFill>
                <a:effectLst/>
                <a:ea typeface="Times New Roman" pitchFamily="18" charset="0"/>
                <a:cs typeface="Times New Roman" pitchFamily="18" charset="0"/>
              </a:rPr>
              <a:t>Hazırda Oğuz rayonunda dövlət qeydiyyatından keçmiş 10 dini icma fəaliyyət göstərir.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Bunlardan</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 8-i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müsəlman</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icması</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 1-i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yəhudi</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 1-i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isə</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udin</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 </a:t>
            </a:r>
            <a:r>
              <a:rPr kumimoji="0" lang="en-US" b="0" i="0" u="none" strike="noStrike" cap="none" normalizeH="0" baseline="0" dirty="0" err="1" smtClean="0">
                <a:ln>
                  <a:noFill/>
                </a:ln>
                <a:solidFill>
                  <a:srgbClr val="131313"/>
                </a:solidFill>
                <a:effectLst/>
                <a:ea typeface="Times New Roman" pitchFamily="18" charset="0"/>
                <a:cs typeface="Times New Roman" pitchFamily="18" charset="0"/>
              </a:rPr>
              <a:t>icmasıdır</a:t>
            </a:r>
            <a:r>
              <a:rPr kumimoji="0" lang="en-US" b="0" i="0" u="none" strike="noStrike" cap="none" normalizeH="0" baseline="0" dirty="0" smtClean="0">
                <a:ln>
                  <a:noFill/>
                </a:ln>
                <a:solidFill>
                  <a:srgbClr val="131313"/>
                </a:solidFill>
                <a:effectLst/>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cs typeface="Times New Roman" pitchFamily="18" charset="0"/>
            </a:endParaRPr>
          </a:p>
        </p:txBody>
      </p:sp>
      <p:sp>
        <p:nvSpPr>
          <p:cNvPr id="9" name="Rectangle 8"/>
          <p:cNvSpPr/>
          <p:nvPr/>
        </p:nvSpPr>
        <p:spPr>
          <a:xfrm>
            <a:off x="2743200" y="3276600"/>
            <a:ext cx="2895600" cy="2031325"/>
          </a:xfrm>
          <a:prstGeom prst="rect">
            <a:avLst/>
          </a:prstGeom>
        </p:spPr>
        <p:txBody>
          <a:bodyPr wrap="square">
            <a:spAutoFit/>
          </a:bodyPr>
          <a:lstStyle/>
          <a:p>
            <a:r>
              <a:rPr lang="az-Latn-AZ" dirty="0"/>
              <a:t>Qərbdən Şərqə doğru gedən ticarət əhəmiyyətli qədim Xan Yolunun üzərində yerləşən bu torpağın tarix boyu müxtəlif dinlərin qovuşduğu bir məkan olmuşdur. </a:t>
            </a:r>
            <a:endParaRPr lang="en-US" dirty="0"/>
          </a:p>
        </p:txBody>
      </p:sp>
      <p:sp>
        <p:nvSpPr>
          <p:cNvPr id="14340" name="Rectangle 4"/>
          <p:cNvSpPr>
            <a:spLocks noChangeArrowheads="1"/>
          </p:cNvSpPr>
          <p:nvPr/>
        </p:nvSpPr>
        <p:spPr bwMode="auto">
          <a:xfrm>
            <a:off x="5638800" y="304801"/>
            <a:ext cx="3124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az-Latn-AZ" b="0" i="0" u="none" strike="noStrike" cap="none" normalizeH="0" baseline="0" dirty="0" smtClean="0">
                <a:ln>
                  <a:noFill/>
                </a:ln>
                <a:solidFill>
                  <a:srgbClr val="131313"/>
                </a:solidFill>
                <a:effectLst/>
                <a:ea typeface="Times New Roman" pitchFamily="18" charset="0"/>
                <a:cs typeface="Arial" pitchFamily="34" charset="0"/>
              </a:rPr>
              <a:t>Ayrı-ayrı dövrlərdə bütpərəstlik, zərdüştilik, yəhudilik, xristianlıq, islam və bir çox başqa dini inanclar bu ərazidə bu və ya digər dərəcədə yayıla bilib, bir-birinə qarşılıqlı təsir göstərərək dini həyatın özəlliyini şərtləndirib.</a:t>
            </a:r>
            <a:endParaRPr kumimoji="0" lang="az-Latn-AZ" b="0" i="0" u="none" strike="noStrike" cap="none" normalizeH="0" baseline="0" dirty="0" smtClean="0">
              <a:ln>
                <a:noFill/>
              </a:ln>
              <a:solidFill>
                <a:schemeClr val="tx1"/>
              </a:solidFill>
              <a:effectLst/>
              <a:cs typeface="Arial" pitchFamily="34" charset="0"/>
            </a:endParaRPr>
          </a:p>
        </p:txBody>
      </p:sp>
      <p:pic>
        <p:nvPicPr>
          <p:cNvPr id="14341" name="Picture 5" descr="C:\Users\computer\Desktop\11.JPG"/>
          <p:cNvPicPr>
            <a:picLocks noChangeAspect="1" noChangeArrowheads="1"/>
          </p:cNvPicPr>
          <p:nvPr/>
        </p:nvPicPr>
        <p:blipFill>
          <a:blip r:embed="rId3" cstate="print"/>
          <a:srcRect/>
          <a:stretch>
            <a:fillRect/>
          </a:stretch>
        </p:blipFill>
        <p:spPr bwMode="auto">
          <a:xfrm>
            <a:off x="2895600" y="5257800"/>
            <a:ext cx="2362200" cy="1371600"/>
          </a:xfrm>
          <a:prstGeom prst="rect">
            <a:avLst/>
          </a:prstGeom>
          <a:noFill/>
        </p:spPr>
      </p:pic>
      <p:pic>
        <p:nvPicPr>
          <p:cNvPr id="1026" name="Picture 2" descr="208491_499804563389088_1969609858_n"/>
          <p:cNvPicPr>
            <a:picLocks noChangeAspect="1" noChangeArrowheads="1"/>
          </p:cNvPicPr>
          <p:nvPr/>
        </p:nvPicPr>
        <p:blipFill>
          <a:blip r:embed="rId4" cstate="print"/>
          <a:srcRect/>
          <a:stretch>
            <a:fillRect/>
          </a:stretch>
        </p:blipFill>
        <p:spPr bwMode="auto">
          <a:xfrm>
            <a:off x="2743200" y="1600200"/>
            <a:ext cx="2667000" cy="1600200"/>
          </a:xfrm>
          <a:prstGeom prst="rect">
            <a:avLst/>
          </a:prstGeom>
          <a:noFill/>
          <a:ln w="9525">
            <a:noFill/>
            <a:miter lim="800000"/>
            <a:headEnd/>
            <a:tailEnd/>
          </a:ln>
        </p:spPr>
      </p:pic>
      <p:pic>
        <p:nvPicPr>
          <p:cNvPr id="1027" name="Picture 3" descr="SAM_0498"/>
          <p:cNvPicPr>
            <a:picLocks noChangeAspect="1" noChangeArrowheads="1"/>
          </p:cNvPicPr>
          <p:nvPr/>
        </p:nvPicPr>
        <p:blipFill>
          <a:blip r:embed="rId5" cstate="print"/>
          <a:srcRect/>
          <a:stretch>
            <a:fillRect/>
          </a:stretch>
        </p:blipFill>
        <p:spPr bwMode="auto">
          <a:xfrm>
            <a:off x="304800" y="4495800"/>
            <a:ext cx="2438399" cy="1905000"/>
          </a:xfrm>
          <a:prstGeom prst="rect">
            <a:avLst/>
          </a:prstGeom>
          <a:noFill/>
          <a:ln w="9525">
            <a:noFill/>
            <a:miter lim="800000"/>
            <a:headEnd/>
            <a:tailEnd/>
          </a:ln>
        </p:spPr>
      </p:pic>
      <p:pic>
        <p:nvPicPr>
          <p:cNvPr id="1028" name="Picture 4" descr="Alban məbədi Oğuz ş"/>
          <p:cNvPicPr>
            <a:picLocks noChangeAspect="1" noChangeArrowheads="1"/>
          </p:cNvPicPr>
          <p:nvPr/>
        </p:nvPicPr>
        <p:blipFill>
          <a:blip r:embed="rId6" cstate="print"/>
          <a:srcRect/>
          <a:stretch>
            <a:fillRect/>
          </a:stretch>
        </p:blipFill>
        <p:spPr bwMode="auto">
          <a:xfrm>
            <a:off x="5943600" y="2743200"/>
            <a:ext cx="2438400" cy="15615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mputer\Desktop\multikulturalizm-tedbir\lezgiler\275760.jpg"/>
          <p:cNvPicPr>
            <a:picLocks noChangeAspect="1" noChangeArrowheads="1"/>
          </p:cNvPicPr>
          <p:nvPr/>
        </p:nvPicPr>
        <p:blipFill>
          <a:blip r:embed="rId2"/>
          <a:srcRect/>
          <a:stretch>
            <a:fillRect/>
          </a:stretch>
        </p:blipFill>
        <p:spPr bwMode="auto">
          <a:xfrm>
            <a:off x="457201" y="228601"/>
            <a:ext cx="1828800" cy="2286000"/>
          </a:xfrm>
          <a:prstGeom prst="rect">
            <a:avLst/>
          </a:prstGeom>
          <a:noFill/>
        </p:spPr>
      </p:pic>
      <p:sp>
        <p:nvSpPr>
          <p:cNvPr id="6" name="Rectangle 5"/>
          <p:cNvSpPr/>
          <p:nvPr/>
        </p:nvSpPr>
        <p:spPr>
          <a:xfrm>
            <a:off x="2286000" y="457200"/>
            <a:ext cx="6477000" cy="1908215"/>
          </a:xfrm>
          <a:prstGeom prst="rect">
            <a:avLst/>
          </a:prstGeom>
        </p:spPr>
        <p:txBody>
          <a:bodyPr wrap="square">
            <a:spAutoFit/>
          </a:bodyPr>
          <a:lstStyle/>
          <a:p>
            <a:pPr lvl="0" indent="449263" fontAlgn="base">
              <a:spcBef>
                <a:spcPct val="0"/>
              </a:spcBef>
              <a:spcAft>
                <a:spcPct val="0"/>
              </a:spcAft>
              <a:tabLst>
                <a:tab pos="647700" algn="l"/>
              </a:tabLst>
            </a:pPr>
            <a:r>
              <a:rPr lang="en-US" sz="2000" b="1" i="1" dirty="0" err="1" smtClean="0">
                <a:latin typeface="Arial" pitchFamily="34" charset="0"/>
                <a:ea typeface="Times New Roman" pitchFamily="18" charset="0"/>
                <a:cs typeface="Arial" pitchFamily="34" charset="0"/>
              </a:rPr>
              <a:t>Ləzgilər</a:t>
            </a:r>
            <a:r>
              <a:rPr lang="en-US" sz="1400" dirty="0" smtClean="0">
                <a:latin typeface="Arial" pitchFamily="34" charset="0"/>
                <a:ea typeface="Times New Roman" pitchFamily="18" charset="0"/>
                <a:cs typeface="Arial" pitchFamily="34" charset="0"/>
              </a:rPr>
              <a:t> —</a:t>
            </a:r>
            <a:r>
              <a:rPr lang="en-US" sz="1400" u="sng" dirty="0" smtClean="0">
                <a:latin typeface="Arial" pitchFamily="34" charset="0"/>
                <a:ea typeface="Times New Roman" pitchFamily="18" charset="0"/>
                <a:cs typeface="Arial" pitchFamily="34" charset="0"/>
              </a:rPr>
              <a:t> </a:t>
            </a:r>
            <a:r>
              <a:rPr lang="en-US" sz="1400" u="sng" dirty="0" err="1" smtClean="0">
                <a:latin typeface="Arial" pitchFamily="34" charset="0"/>
                <a:ea typeface="Times New Roman" pitchFamily="18" charset="0"/>
                <a:cs typeface="Arial" pitchFamily="34" charset="0"/>
                <a:hlinkClick r:id="rId3" tooltip="Qafqaz dilləri"/>
              </a:rPr>
              <a:t>Qafqaz</a:t>
            </a:r>
            <a:r>
              <a:rPr lang="en-US" sz="1400" u="sng" dirty="0" smtClean="0">
                <a:latin typeface="Arial" pitchFamily="34" charset="0"/>
                <a:ea typeface="Times New Roman" pitchFamily="18" charset="0"/>
                <a:cs typeface="Arial" pitchFamily="34" charset="0"/>
                <a:hlinkClick r:id="rId3" tooltip="Qafqaz dilləri"/>
              </a:rPr>
              <a:t> </a:t>
            </a:r>
            <a:r>
              <a:rPr lang="en-US" sz="1400" u="sng" dirty="0" err="1" smtClean="0">
                <a:latin typeface="Arial" pitchFamily="34" charset="0"/>
                <a:ea typeface="Times New Roman" pitchFamily="18" charset="0"/>
                <a:cs typeface="Arial" pitchFamily="34" charset="0"/>
                <a:hlinkClick r:id="rId3" tooltip="Qafqaz dilləri"/>
              </a:rPr>
              <a:t>dilli</a:t>
            </a:r>
            <a:r>
              <a:rPr lang="en-US" sz="1400" u="sng" dirty="0" smtClean="0">
                <a:latin typeface="Arial" pitchFamily="34" charset="0"/>
                <a:ea typeface="Times New Roman" pitchFamily="18" charset="0"/>
                <a:cs typeface="Arial" pitchFamily="34" charset="0"/>
              </a:rPr>
              <a:t> </a:t>
            </a:r>
            <a:r>
              <a:rPr lang="en-US" sz="1400" dirty="0" err="1" smtClean="0">
                <a:latin typeface="Arial" pitchFamily="34" charset="0"/>
                <a:ea typeface="Times New Roman" pitchFamily="18" charset="0"/>
                <a:cs typeface="Arial" pitchFamily="34" charset="0"/>
              </a:rPr>
              <a:t>xalqlardan</a:t>
            </a:r>
            <a:r>
              <a:rPr lang="en-US" sz="1400" dirty="0" smtClean="0">
                <a:latin typeface="Arial" pitchFamily="34" charset="0"/>
                <a:ea typeface="Times New Roman" pitchFamily="18" charset="0"/>
                <a:cs typeface="Arial" pitchFamily="34" charset="0"/>
              </a:rPr>
              <a:t> </a:t>
            </a:r>
            <a:r>
              <a:rPr lang="en-US" sz="1400" dirty="0" err="1" smtClean="0">
                <a:latin typeface="Arial" pitchFamily="34" charset="0"/>
                <a:ea typeface="Times New Roman" pitchFamily="18" charset="0"/>
                <a:cs typeface="Arial" pitchFamily="34" charset="0"/>
              </a:rPr>
              <a:t>biri</a:t>
            </a:r>
            <a:r>
              <a:rPr lang="az-Latn-AZ" sz="1400" dirty="0" smtClean="0">
                <a:latin typeface="Arial" pitchFamily="34" charset="0"/>
                <a:ea typeface="Times New Roman" pitchFamily="18" charset="0"/>
                <a:cs typeface="Arial" pitchFamily="34" charset="0"/>
              </a:rPr>
              <a:t>dir. Əsasən kompakt şəkildə cənub-şərqi </a:t>
            </a:r>
            <a:r>
              <a:rPr lang="az-Latn-AZ" sz="1400" dirty="0" smtClean="0">
                <a:latin typeface="Arial" pitchFamily="34" charset="0"/>
                <a:ea typeface="Times New Roman" pitchFamily="18" charset="0"/>
                <a:cs typeface="Arial" pitchFamily="34" charset="0"/>
                <a:hlinkClick r:id="rId4" tooltip="Dağıstan"/>
              </a:rPr>
              <a:t>Dağıstanda</a:t>
            </a:r>
            <a:r>
              <a:rPr lang="az-Latn-AZ" sz="1400" dirty="0" smtClean="0">
                <a:latin typeface="Arial" pitchFamily="34" charset="0"/>
                <a:ea typeface="Times New Roman" pitchFamily="18" charset="0"/>
                <a:cs typeface="Arial" pitchFamily="34" charset="0"/>
              </a:rPr>
              <a:t>, qismən şimali-şərqi </a:t>
            </a:r>
            <a:r>
              <a:rPr lang="az-Latn-AZ" sz="1400" dirty="0" smtClean="0">
                <a:latin typeface="Arial" pitchFamily="34" charset="0"/>
                <a:ea typeface="Times New Roman" pitchFamily="18" charset="0"/>
                <a:cs typeface="Arial" pitchFamily="34" charset="0"/>
                <a:hlinkClick r:id="rId5" tooltip="Azərbaycan"/>
              </a:rPr>
              <a:t>Azərbaycanda</a:t>
            </a:r>
            <a:r>
              <a:rPr lang="az-Latn-AZ" sz="1400" dirty="0" smtClean="0">
                <a:latin typeface="Arial" pitchFamily="34" charset="0"/>
                <a:ea typeface="Times New Roman" pitchFamily="18" charset="0"/>
                <a:cs typeface="Arial" pitchFamily="34" charset="0"/>
              </a:rPr>
              <a:t>, az sayda isə dünyanın bir çox ölkələrində yaşayırlar. Oğuz rayonuna onların gəlişi XVIII əsrin I yarısına təsadüf edir. Burada yaşayan ləzgilərin əcdadları Dağıstanın Axtı rayonundan, Qıdım, Xinov, Fıy kəndlərindən gəlmişlər. Hazırda ləzgilər əsasən rayonun Filfilli, Qarabulaq, Astraxanovka kəndlərində və Oğuz rayonunda məskunlaşmışlar. 2009-cu il siyahıyaalmasına görə rayonda 4831 nəfər ləzgi yaşayır. </a:t>
            </a:r>
            <a:endParaRPr lang="ru-RU" sz="1400" dirty="0" smtClean="0">
              <a:latin typeface="Arial" pitchFamily="34" charset="0"/>
              <a:ea typeface="Times New Roman" pitchFamily="18" charset="0"/>
              <a:cs typeface="Arial" pitchFamily="34" charset="0"/>
            </a:endParaRPr>
          </a:p>
        </p:txBody>
      </p:sp>
      <p:sp>
        <p:nvSpPr>
          <p:cNvPr id="2052" name="Rectangle 4"/>
          <p:cNvSpPr>
            <a:spLocks noChangeArrowheads="1"/>
          </p:cNvSpPr>
          <p:nvPr/>
        </p:nvSpPr>
        <p:spPr bwMode="auto">
          <a:xfrm>
            <a:off x="457200" y="2514601"/>
            <a:ext cx="6781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647700" algn="l"/>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Ləzgilərin çoxu </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tooltip="İslam dini"/>
              </a:rPr>
              <a:t>islam dininin</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tooltip="Sünni"/>
              </a:rPr>
              <a:t>sünni</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məzhəbinə etiqad edir. Dillrəri Qafqaz dil ailəsinin Nax-Dağıstan qrupuna aiddir. Öz dillərindən başqa ləzgilərin əksəriyyəti azərbaycan və rus dillərini bilirlər.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47700" algn="l"/>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Əsas məşğuliyyətləri əkinçilik və maldarlıqdır. Həm kişi və həm də qadınlar bəzəkli corab geyirlər. İslama qədərki  inanclar içərisində Bahar bayramı, pis gözdən qorunmaq üçün həyətdə it və at sümüklərinin asılması hələ də qalmaqdadır.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3" name="Picture 5" descr="C:\Users\computer\Desktop\multikulturalizm-tedbir\lezgiler\ləzgilər\corab.JPG"/>
          <p:cNvPicPr>
            <a:picLocks noChangeAspect="1" noChangeArrowheads="1"/>
          </p:cNvPicPr>
          <p:nvPr/>
        </p:nvPicPr>
        <p:blipFill>
          <a:blip r:embed="rId8" cstate="print"/>
          <a:srcRect/>
          <a:stretch>
            <a:fillRect/>
          </a:stretch>
        </p:blipFill>
        <p:spPr bwMode="auto">
          <a:xfrm>
            <a:off x="7391400" y="2438400"/>
            <a:ext cx="1143000" cy="1371600"/>
          </a:xfrm>
          <a:prstGeom prst="rect">
            <a:avLst/>
          </a:prstGeom>
          <a:noFill/>
        </p:spPr>
      </p:pic>
      <p:pic>
        <p:nvPicPr>
          <p:cNvPr id="2054" name="Picture 6" descr="C:\Users\computer\Desktop\multikulturalizm-tedbir\lezgiler\ləzgilər\xurcun-2.JPG"/>
          <p:cNvPicPr>
            <a:picLocks noChangeAspect="1" noChangeArrowheads="1"/>
          </p:cNvPicPr>
          <p:nvPr/>
        </p:nvPicPr>
        <p:blipFill>
          <a:blip r:embed="rId9" cstate="print"/>
          <a:srcRect/>
          <a:stretch>
            <a:fillRect/>
          </a:stretch>
        </p:blipFill>
        <p:spPr bwMode="auto">
          <a:xfrm>
            <a:off x="533400" y="4724400"/>
            <a:ext cx="1276296" cy="1501274"/>
          </a:xfrm>
          <a:prstGeom prst="rect">
            <a:avLst/>
          </a:prstGeom>
          <a:noFill/>
        </p:spPr>
      </p:pic>
      <p:sp>
        <p:nvSpPr>
          <p:cNvPr id="2055" name="Rectangle 7"/>
          <p:cNvSpPr>
            <a:spLocks noChangeArrowheads="1"/>
          </p:cNvSpPr>
          <p:nvPr/>
        </p:nvSpPr>
        <p:spPr bwMode="auto">
          <a:xfrm>
            <a:off x="1981200" y="3964900"/>
            <a:ext cx="6858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l" defTabSz="914400" rtl="0" eaLnBrk="1" fontAlgn="base" latinLnBrk="0" hangingPunct="1">
              <a:lnSpc>
                <a:spcPct val="100000"/>
              </a:lnSpc>
              <a:spcBef>
                <a:spcPct val="0"/>
              </a:spcBef>
              <a:spcAft>
                <a:spcPct val="0"/>
              </a:spcAft>
              <a:buClrTx/>
              <a:buSzTx/>
              <a:buFontTx/>
              <a:buNone/>
              <a:tabLst>
                <a:tab pos="647700" algn="l"/>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az-Latn-AZ"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Bahar bayramına (Novruza-red.) ləzgilər “Yaran Suvar” deyirlər. “Yar” ləzgilərin qədim kənd təsərrüfatı təqviminin bir ayıdır və o, martın 21-dən aprelin 4-dək davam edir.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tab pos="647700" algn="l"/>
              </a:tabLst>
            </a:pPr>
            <a:r>
              <a:rPr kumimoji="0" lang="az-Latn-AZ"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Ləzginka”(Qaytağı, ləzgihəngi-red.) sədalarını eşidəndə iməkləyən uşağın da əlləri göyə qalxır, onun ayaqları musiqiyə uyğun hərəkətlər edir. Hər bir ləzgi rəqs edərkən cuşa gələrək öz hiss və həyəcanını “assa” sözü ilə ifadə edir. “Ləzginka” dünyanın ən iti, ən şux və dinamik rəqsidir. Bu rəqsə çeviklik, cəldlik, plastika və coşqunluq xasdır. Elə ona görə də dünyada məşhurdur və çox sevilir.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tab pos="647700" algn="l"/>
              </a:tabLst>
            </a:pPr>
            <a:r>
              <a:rPr kumimoji="0" lang="en-US"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a:t>
            </a:r>
            <a:r>
              <a:rPr kumimoji="0" lang="az-Latn-AZ"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Oğuz rayonunun Filfilli və Qarabulaq kənd tam orta məktəblərində ləzgi dili tədris olunur, Fifilli və Qarabulaq kənd tam orta məktəbləri öz yetirmələrinin, milliyyətcə ləzgi olan şəhidlərin adını daşıyır.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multikulturlizm\udiler\Удинка.jpg"/>
          <p:cNvPicPr>
            <a:picLocks noChangeAspect="1" noChangeArrowheads="1"/>
          </p:cNvPicPr>
          <p:nvPr/>
        </p:nvPicPr>
        <p:blipFill>
          <a:blip r:embed="rId2"/>
          <a:srcRect/>
          <a:stretch>
            <a:fillRect/>
          </a:stretch>
        </p:blipFill>
        <p:spPr bwMode="auto">
          <a:xfrm>
            <a:off x="381000" y="304801"/>
            <a:ext cx="1828800" cy="2285999"/>
          </a:xfrm>
          <a:prstGeom prst="rect">
            <a:avLst/>
          </a:prstGeom>
          <a:noFill/>
        </p:spPr>
      </p:pic>
      <p:sp>
        <p:nvSpPr>
          <p:cNvPr id="1027" name="Rectangle 3"/>
          <p:cNvSpPr>
            <a:spLocks noChangeArrowheads="1"/>
          </p:cNvSpPr>
          <p:nvPr/>
        </p:nvSpPr>
        <p:spPr bwMode="auto">
          <a:xfrm>
            <a:off x="2286000" y="304800"/>
            <a:ext cx="487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a:t>
            </a:r>
            <a:r>
              <a:rPr kumimoji="0" lang="az-Latn-A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dilərin </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birbaşa əcdadları sayılan utilər barədə e.ə.V əsr qədim yunan müəllifi Heradotun “Tarix”ində məlumat verilir. Strabonun (e.ə.I əsr) “Coğrafiya” əsərində də Xəzər dənizi və Qafqaz Albaniyasının təsviri verilərkən utilərin adı çəkilir. Udilər barədə daha ətraflı erkən məlumatlar mənşəcə udi olub, VIII əsrdə yaşamış Moisey Kalankaytuklunun “Albanların tarixi” adlı əsərində verilir. XIX əsrin sonu üçün Nic, Vartaşen(Oğuz), Courlu, Mirzəbəyli kəndlərindən başqa, udilərin uzaq keçmişdən yaşadıqları Qəbələ-Şəki zonasının digər yerlərində udi dili heç yerdə saxlanılmamışdır.</a:t>
            </a:r>
            <a:r>
              <a:rPr kumimoji="0" lang="az-Latn-AZ"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04800" y="2743201"/>
            <a:ext cx="3124200" cy="2246769"/>
          </a:xfrm>
          <a:prstGeom prst="rect">
            <a:avLst/>
          </a:prstGeom>
        </p:spPr>
        <p:txBody>
          <a:bodyPr wrap="square">
            <a:spAutoFit/>
          </a:bodyPr>
          <a:lstStyle/>
          <a:p>
            <a:r>
              <a:rPr lang="az-Latn-AZ" sz="1400" dirty="0" smtClean="0">
                <a:latin typeface="Arial" pitchFamily="34" charset="0"/>
                <a:cs typeface="Arial" pitchFamily="34" charset="0"/>
              </a:rPr>
              <a:t>Alban tayfalarından biri olan udinlər bu gün də Oğuz şəhərinin şərq hissəsində yerləşən qədim alban məbədində dini sitayişlərini icra edirlər. Xristian kilsəsinin müqəddəslərindən biri olan Yeliseyin</a:t>
            </a:r>
            <a:endParaRPr lang="en-US" sz="1400" dirty="0" smtClean="0">
              <a:latin typeface="Arial" pitchFamily="34" charset="0"/>
              <a:cs typeface="Arial" pitchFamily="34" charset="0"/>
            </a:endParaRPr>
          </a:p>
          <a:p>
            <a:r>
              <a:rPr lang="az-Latn-AZ" sz="1400" dirty="0" smtClean="0">
                <a:latin typeface="Arial" pitchFamily="34" charset="0"/>
                <a:cs typeface="Arial" pitchFamily="34" charset="0"/>
              </a:rPr>
              <a:t> şərəfinə inşa edilən bu məbədi udinlər Qerqets monastrı adlandırıblar. (Qerqets udincə “Müqəddəs yer” deməkdir)</a:t>
            </a:r>
            <a:endParaRPr lang="en-US" sz="1400" dirty="0">
              <a:latin typeface="Arial" pitchFamily="34" charset="0"/>
              <a:cs typeface="Arial" pitchFamily="34" charset="0"/>
            </a:endParaRPr>
          </a:p>
        </p:txBody>
      </p:sp>
      <p:pic>
        <p:nvPicPr>
          <p:cNvPr id="1028" name="Picture 4" descr="DSC00322"/>
          <p:cNvPicPr>
            <a:picLocks noChangeAspect="1" noChangeArrowheads="1"/>
          </p:cNvPicPr>
          <p:nvPr/>
        </p:nvPicPr>
        <p:blipFill>
          <a:blip r:embed="rId3" cstate="print"/>
          <a:srcRect/>
          <a:stretch>
            <a:fillRect/>
          </a:stretch>
        </p:blipFill>
        <p:spPr bwMode="auto">
          <a:xfrm>
            <a:off x="3352800" y="2895600"/>
            <a:ext cx="2133600" cy="1626928"/>
          </a:xfrm>
          <a:prstGeom prst="rect">
            <a:avLst/>
          </a:prstGeom>
          <a:noFill/>
          <a:ln w="9525">
            <a:noFill/>
            <a:miter lim="800000"/>
            <a:headEnd/>
            <a:tailEnd/>
          </a:ln>
        </p:spPr>
      </p:pic>
      <p:pic>
        <p:nvPicPr>
          <p:cNvPr id="1029" name="Picture 5" descr="Безымянный - копия"/>
          <p:cNvPicPr>
            <a:picLocks noChangeAspect="1" noChangeArrowheads="1"/>
          </p:cNvPicPr>
          <p:nvPr/>
        </p:nvPicPr>
        <p:blipFill>
          <a:blip r:embed="rId4" cstate="print"/>
          <a:srcRect/>
          <a:stretch>
            <a:fillRect/>
          </a:stretch>
        </p:blipFill>
        <p:spPr bwMode="auto">
          <a:xfrm>
            <a:off x="7086600" y="381000"/>
            <a:ext cx="1828800" cy="1655929"/>
          </a:xfrm>
          <a:prstGeom prst="rect">
            <a:avLst/>
          </a:prstGeom>
          <a:noFill/>
          <a:ln w="9525">
            <a:noFill/>
            <a:miter lim="800000"/>
            <a:headEnd/>
            <a:tailEnd/>
          </a:ln>
        </p:spPr>
      </p:pic>
      <p:pic>
        <p:nvPicPr>
          <p:cNvPr id="1030" name="Picture 6" descr="Oğuz  şəhərinin şimalı"/>
          <p:cNvPicPr>
            <a:picLocks noChangeAspect="1" noChangeArrowheads="1"/>
          </p:cNvPicPr>
          <p:nvPr/>
        </p:nvPicPr>
        <p:blipFill>
          <a:blip r:embed="rId5" cstate="print"/>
          <a:srcRect/>
          <a:stretch>
            <a:fillRect/>
          </a:stretch>
        </p:blipFill>
        <p:spPr bwMode="auto">
          <a:xfrm>
            <a:off x="381000" y="4953000"/>
            <a:ext cx="2362200" cy="1757310"/>
          </a:xfrm>
          <a:prstGeom prst="rect">
            <a:avLst/>
          </a:prstGeom>
          <a:noFill/>
          <a:ln w="9525">
            <a:noFill/>
            <a:miter lim="800000"/>
            <a:headEnd/>
            <a:tailEnd/>
          </a:ln>
        </p:spPr>
      </p:pic>
      <p:sp>
        <p:nvSpPr>
          <p:cNvPr id="1031" name="Rectangle 7"/>
          <p:cNvSpPr>
            <a:spLocks noChangeArrowheads="1"/>
          </p:cNvSpPr>
          <p:nvPr/>
        </p:nvSpPr>
        <p:spPr bwMode="auto">
          <a:xfrm flipH="1">
            <a:off x="5715000" y="2438400"/>
            <a:ext cx="3276600" cy="2322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Udilər böyük Avropoid</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irqinin  Balkan-Qafqaz qrupuna aiddirlər. Şimali Qafqaz dilləri ailəsindən olan Nax-Dağıstan qrupunun ləzgi yarımqrupunun udi dilində danışırlar. XIX əsrdə udilər yeni dövrün yazı mədəniyyətinə qovuşmaq imkanı əldə etmişlər.1854-cü ildə Nicdə ilk udi məktəbi açılmışdır.1931-ci ildən udilər öz ana dillərində təhsil alırlar.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2819400" y="4648201"/>
            <a:ext cx="6096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Udilərin əqidəsində  hər həftənin bazar günü “günəş günü” və günəşə sitayiş günü sayılır.Udilər buna “beğeği” yəni günəş günü deyir. Ay udilərdə müqəddəs sayılır və aya inama “xaşaveluğ” deyilir. Yazın, baharın gəlişi zamanı bayram keçirilər və udilər arasında bu bayram”joğulun axsibay”, yəni yaz bayramı adlanar. Ənənəvi udi xörəklərindən biri “hərsə” adlanır. Udilər arasında mövcud olan xalq bayramlarından biri də “mayin axsibay”, yəni qara bayramdır.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2009-cu ildə aparılmış əhali siyahıyaalınmasına əsasən hal-hazırda Oğuz rayonunda rəsmi olaraq 74 udin ailəsi yaşayır. </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M_0498"/>
          <p:cNvPicPr>
            <a:picLocks noChangeAspect="1" noChangeArrowheads="1"/>
          </p:cNvPicPr>
          <p:nvPr/>
        </p:nvPicPr>
        <p:blipFill>
          <a:blip r:embed="rId2" cstate="print"/>
          <a:srcRect/>
          <a:stretch>
            <a:fillRect/>
          </a:stretch>
        </p:blipFill>
        <p:spPr bwMode="auto">
          <a:xfrm>
            <a:off x="228600" y="152400"/>
            <a:ext cx="2286000" cy="1713149"/>
          </a:xfrm>
          <a:prstGeom prst="rect">
            <a:avLst/>
          </a:prstGeom>
          <a:noFill/>
          <a:ln w="9525">
            <a:noFill/>
            <a:miter lim="800000"/>
            <a:headEnd/>
            <a:tailEnd/>
          </a:ln>
        </p:spPr>
      </p:pic>
      <p:sp>
        <p:nvSpPr>
          <p:cNvPr id="5" name="Rectangle 4"/>
          <p:cNvSpPr/>
          <p:nvPr/>
        </p:nvSpPr>
        <p:spPr>
          <a:xfrm>
            <a:off x="2590800" y="152400"/>
            <a:ext cx="2438400" cy="1692771"/>
          </a:xfrm>
          <a:prstGeom prst="rect">
            <a:avLst/>
          </a:prstGeom>
        </p:spPr>
        <p:txBody>
          <a:bodyPr wrap="square">
            <a:spAutoFit/>
          </a:bodyPr>
          <a:lstStyle/>
          <a:p>
            <a:r>
              <a:rPr lang="az-Latn-AZ" sz="1400" dirty="0" smtClean="0">
                <a:latin typeface="Arial" pitchFamily="34" charset="0"/>
                <a:cs typeface="Arial" pitchFamily="34" charset="0"/>
              </a:rPr>
              <a:t>Azərbaycanı özlərinə ikinci vətən seçmiş, uzun illər ərzində bu torpaqda yerli əhali ilə dinc şəraitdə, anlaşma içində yaşamış xalqlardan biri də  </a:t>
            </a:r>
            <a:r>
              <a:rPr lang="az-Latn-AZ" sz="2000" b="1" dirty="0" smtClean="0">
                <a:latin typeface="Arial" pitchFamily="34" charset="0"/>
                <a:cs typeface="Arial" pitchFamily="34" charset="0"/>
              </a:rPr>
              <a:t>yəhudilər</a:t>
            </a:r>
            <a:r>
              <a:rPr lang="az-Latn-AZ" sz="1400" b="1" dirty="0" smtClean="0">
                <a:latin typeface="Arial" pitchFamily="34" charset="0"/>
                <a:cs typeface="Arial" pitchFamily="34" charset="0"/>
              </a:rPr>
              <a:t>d</a:t>
            </a:r>
            <a:r>
              <a:rPr lang="az-Latn-AZ" sz="1400" dirty="0" smtClean="0">
                <a:latin typeface="Arial" pitchFamily="34" charset="0"/>
                <a:cs typeface="Arial" pitchFamily="34" charset="0"/>
              </a:rPr>
              <a:t>ir. </a:t>
            </a:r>
            <a:endParaRPr lang="en-US" sz="1400" dirty="0">
              <a:latin typeface="Arial" pitchFamily="34" charset="0"/>
              <a:cs typeface="Arial" pitchFamily="34" charset="0"/>
            </a:endParaRPr>
          </a:p>
        </p:txBody>
      </p:sp>
      <p:sp>
        <p:nvSpPr>
          <p:cNvPr id="6" name="Rectangle 5"/>
          <p:cNvSpPr/>
          <p:nvPr/>
        </p:nvSpPr>
        <p:spPr>
          <a:xfrm>
            <a:off x="4953000" y="152400"/>
            <a:ext cx="2286000" cy="1600438"/>
          </a:xfrm>
          <a:prstGeom prst="rect">
            <a:avLst/>
          </a:prstGeom>
        </p:spPr>
        <p:txBody>
          <a:bodyPr wrap="square">
            <a:spAutoFit/>
          </a:bodyPr>
          <a:lstStyle/>
          <a:p>
            <a:r>
              <a:rPr lang="az-Latn-AZ" sz="1400" dirty="0" smtClean="0">
                <a:latin typeface="Arial" pitchFamily="34" charset="0"/>
                <a:cs typeface="Arial" pitchFamily="34" charset="0"/>
              </a:rPr>
              <a:t>Azərbaycanda üç yəhudi icması – dağ yəhudiləri, Avropa yəhudiləri-aşkenazi yəhudiləri və gürcü yəhudiləri icmaları var. Bütövlükdə ölkədə yəhudilərin sayı 16000-dir.</a:t>
            </a:r>
            <a:endParaRPr lang="en-US" sz="1400" dirty="0">
              <a:latin typeface="Arial" pitchFamily="34" charset="0"/>
              <a:cs typeface="Arial" pitchFamily="34" charset="0"/>
            </a:endParaRPr>
          </a:p>
        </p:txBody>
      </p:sp>
      <p:sp>
        <p:nvSpPr>
          <p:cNvPr id="7" name="Rectangle 6"/>
          <p:cNvSpPr/>
          <p:nvPr/>
        </p:nvSpPr>
        <p:spPr>
          <a:xfrm>
            <a:off x="152400" y="1981200"/>
            <a:ext cx="3048000" cy="2893100"/>
          </a:xfrm>
          <a:prstGeom prst="rect">
            <a:avLst/>
          </a:prstGeom>
        </p:spPr>
        <p:txBody>
          <a:bodyPr wrap="square">
            <a:spAutoFit/>
          </a:bodyPr>
          <a:lstStyle/>
          <a:p>
            <a:r>
              <a:rPr lang="az-Latn-AZ" sz="1400" dirty="0" smtClean="0">
                <a:latin typeface="Arial" pitchFamily="34" charset="0"/>
                <a:cs typeface="Arial" pitchFamily="34" charset="0"/>
              </a:rPr>
              <a:t>Ölkəmizdə, o cumlədən rayonumuzda yəhudi icmasının tarixi eramızdan əvvələ gedib çıxır. Bu böyük tarix özlüyündə Oğuz rayonunda müxtəlif millətlərin, dinlərin təmsilçilərinə necə tolerant münasibət bəsləndiyinin göstəricisidir. Oğuz rayonunda hazırda 2 yəhudi sinaqoqu var. Bunlardan biri təxminən 1849-cu ildə, digəri 1897-ci ildə inşa edilib. Hazırda burada yəhudilər öz dini ayinlərini icra edirlər. </a:t>
            </a:r>
            <a:endParaRPr lang="en-US" sz="1400" dirty="0">
              <a:latin typeface="Arial" pitchFamily="34" charset="0"/>
              <a:cs typeface="Arial" pitchFamily="34" charset="0"/>
            </a:endParaRPr>
          </a:p>
        </p:txBody>
      </p:sp>
      <p:sp>
        <p:nvSpPr>
          <p:cNvPr id="17411" name="Rectangle 3"/>
          <p:cNvSpPr>
            <a:spLocks noChangeArrowheads="1"/>
          </p:cNvSpPr>
          <p:nvPr/>
        </p:nvSpPr>
        <p:spPr bwMode="auto">
          <a:xfrm>
            <a:off x="7162800" y="1"/>
            <a:ext cx="1981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Rayon Statistika İdarəsindən alınan məlumata görə rayonda 85 nəfər yəhudi yaşayır.</a:t>
            </a:r>
            <a:r>
              <a:rPr kumimoji="0" lang="en-US"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O</a:t>
            </a:r>
            <a:r>
              <a:rPr kumimoji="0" lang="az-Latn-AZ"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ğ</a:t>
            </a:r>
            <a:r>
              <a:rPr kumimoji="0" lang="en-US" sz="1400" b="0" i="0" u="none" strike="noStrike" cap="none" normalizeH="0" baseline="0" dirty="0" err="1" smtClean="0">
                <a:ln>
                  <a:noFill/>
                </a:ln>
                <a:solidFill>
                  <a:srgbClr val="131313"/>
                </a:solidFill>
                <a:effectLst/>
                <a:latin typeface="Arial" pitchFamily="34" charset="0"/>
                <a:ea typeface="Times New Roman" pitchFamily="18" charset="0"/>
                <a:cs typeface="Arial" pitchFamily="34" charset="0"/>
              </a:rPr>
              <a:t>uzda</a:t>
            </a:r>
            <a:r>
              <a:rPr kumimoji="0" lang="en-US"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a:t>
            </a:r>
            <a:r>
              <a:rPr kumimoji="0" lang="az-Latn-AZ" sz="14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yəhudi icması Dağ yəhudilərindən olub, iudaizmin ortadoksal istiqamətinə mənsubdurlar.Belə ki, sinaqoqlarda qadın və kişilər ayrılıqda ibadət edirlər.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7239000" y="3124200"/>
            <a:ext cx="160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tab pos="647700" algn="l"/>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Yəhudilərin milli xörəkləri Oşərpəği-Yarpaqi (dolmalı aş), Turşi- Tara  tərəvəz xörəyi (sulu xörək), Oşlibyoyi –lodyalı aş, üstündə qovrulmuş toyuq və ya ət qoyurlar, Şirpilov- Südplov, Xoyəquşd-ət, soğan, şabalıd və yumurta ilə bir yerdə bişirilir.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200400" y="1828800"/>
            <a:ext cx="3962400" cy="1815882"/>
          </a:xfrm>
          <a:prstGeom prst="rect">
            <a:avLst/>
          </a:prstGeom>
        </p:spPr>
        <p:txBody>
          <a:bodyPr wrap="square">
            <a:spAutoFit/>
          </a:bodyPr>
          <a:lstStyle/>
          <a:p>
            <a:pPr lvl="0" indent="449263" fontAlgn="base">
              <a:spcBef>
                <a:spcPct val="0"/>
              </a:spcBef>
              <a:spcAft>
                <a:spcPct val="0"/>
              </a:spcAft>
              <a:tabLst>
                <a:tab pos="647700" algn="l"/>
              </a:tabLst>
            </a:pPr>
            <a:r>
              <a:rPr lang="az-Latn-AZ" sz="1400" dirty="0" smtClean="0">
                <a:solidFill>
                  <a:srgbClr val="131313"/>
                </a:solidFill>
                <a:latin typeface="Arial" pitchFamily="34" charset="0"/>
                <a:ea typeface="Times New Roman" pitchFamily="18" charset="0"/>
                <a:cs typeface="Arial" pitchFamily="34" charset="0"/>
              </a:rPr>
              <a:t>Yəhudilər daha çox öz aralarında nigah və qohumluq əlaqələri qurmağa üstünlük verirlər. </a:t>
            </a:r>
            <a:r>
              <a:rPr lang="az-Latn-AZ" sz="1400" dirty="0" smtClean="0">
                <a:latin typeface="Arial" pitchFamily="34" charset="0"/>
                <a:ea typeface="Times New Roman" pitchFamily="18" charset="0"/>
                <a:cs typeface="Arial" pitchFamily="34" charset="0"/>
              </a:rPr>
              <a:t>Şənbə günü  (Şobot)  yəhudilərdə müqəddəs gün hesab edilir. Belə ki onların inanclarına görə Allah yeri-göyü 4 gündə, insan üçün ruzini 5-ci gün, 6-cı gün insanı xəlq etmiş  və 7-ci gün dincəlmiş və sevinmişdir. Bu gün şobot gününə təsadüf etmişdir.</a:t>
            </a:r>
            <a:endParaRPr lang="en-US" sz="1400" dirty="0" smtClean="0">
              <a:latin typeface="Arial" pitchFamily="34" charset="0"/>
              <a:cs typeface="Arial" pitchFamily="34" charset="0"/>
            </a:endParaRPr>
          </a:p>
        </p:txBody>
      </p:sp>
      <p:sp>
        <p:nvSpPr>
          <p:cNvPr id="11" name="Rectangle 10"/>
          <p:cNvSpPr/>
          <p:nvPr/>
        </p:nvSpPr>
        <p:spPr>
          <a:xfrm>
            <a:off x="5562600" y="4826675"/>
            <a:ext cx="1676400" cy="2031325"/>
          </a:xfrm>
          <a:prstGeom prst="rect">
            <a:avLst/>
          </a:prstGeom>
        </p:spPr>
        <p:txBody>
          <a:bodyPr wrap="square">
            <a:spAutoFit/>
          </a:bodyPr>
          <a:lstStyle/>
          <a:p>
            <a:pPr lvl="0" indent="449263" eaLnBrk="0" fontAlgn="base" hangingPunct="0">
              <a:spcBef>
                <a:spcPct val="0"/>
              </a:spcBef>
              <a:spcAft>
                <a:spcPct val="0"/>
              </a:spcAft>
              <a:tabLst>
                <a:tab pos="647700" algn="l"/>
              </a:tabLst>
            </a:pPr>
            <a:r>
              <a:rPr lang="az-Latn-AZ" sz="1400" dirty="0" smtClean="0">
                <a:solidFill>
                  <a:srgbClr val="131313"/>
                </a:solidFill>
                <a:latin typeface="Arial" pitchFamily="34" charset="0"/>
                <a:ea typeface="Times New Roman" pitchFamily="18" charset="0"/>
                <a:cs typeface="Arial" pitchFamily="34" charset="0"/>
              </a:rPr>
              <a:t>Yəhudilərin əsas bayramı Pasxadır(Pesax).</a:t>
            </a:r>
          </a:p>
          <a:p>
            <a:pPr lvl="0" indent="449263" eaLnBrk="0" fontAlgn="base" hangingPunct="0">
              <a:spcBef>
                <a:spcPct val="0"/>
              </a:spcBef>
              <a:spcAft>
                <a:spcPct val="0"/>
              </a:spcAft>
              <a:tabLst>
                <a:tab pos="647700" algn="l"/>
              </a:tabLst>
            </a:pPr>
            <a:r>
              <a:rPr lang="az-Latn-AZ" sz="1400" dirty="0" smtClean="0">
                <a:solidFill>
                  <a:srgbClr val="131313"/>
                </a:solidFill>
                <a:latin typeface="Arial" pitchFamily="34" charset="0"/>
                <a:ea typeface="Times New Roman" pitchFamily="18" charset="0"/>
                <a:cs typeface="Arial" pitchFamily="34" charset="0"/>
              </a:rPr>
              <a:t>Bu gün bütün dünyanın yəhudiləri Misir əsarətindən azad olunmalarını qeyd edirlər. </a:t>
            </a:r>
            <a:endParaRPr lang="en-US" sz="1400" dirty="0" smtClean="0">
              <a:latin typeface="Arial" pitchFamily="34" charset="0"/>
              <a:cs typeface="Arial" pitchFamily="34" charset="0"/>
            </a:endParaRPr>
          </a:p>
        </p:txBody>
      </p:sp>
      <p:sp>
        <p:nvSpPr>
          <p:cNvPr id="12" name="Rectangle 11"/>
          <p:cNvSpPr/>
          <p:nvPr/>
        </p:nvSpPr>
        <p:spPr>
          <a:xfrm>
            <a:off x="2971800" y="3581401"/>
            <a:ext cx="2438400" cy="2462213"/>
          </a:xfrm>
          <a:prstGeom prst="rect">
            <a:avLst/>
          </a:prstGeom>
        </p:spPr>
        <p:txBody>
          <a:bodyPr wrap="square">
            <a:spAutoFit/>
          </a:bodyPr>
          <a:lstStyle/>
          <a:p>
            <a:pPr lvl="0" indent="449263" eaLnBrk="0" fontAlgn="base" hangingPunct="0">
              <a:spcBef>
                <a:spcPct val="0"/>
              </a:spcBef>
              <a:spcAft>
                <a:spcPct val="0"/>
              </a:spcAft>
              <a:tabLst>
                <a:tab pos="647700" algn="l"/>
              </a:tabLst>
            </a:pPr>
            <a:r>
              <a:rPr lang="az-Latn-AZ" sz="1400" dirty="0" smtClean="0">
                <a:latin typeface="Arial" pitchFamily="34" charset="0"/>
                <a:ea typeface="Times New Roman" pitchFamily="18" charset="0"/>
                <a:cs typeface="Arial" pitchFamily="34" charset="0"/>
              </a:rPr>
              <a:t>Kişilər başına yastılaşmış papaq və ya Kipa (Kippa,yəhudi kişilərinin dua zamanı, sinaqoqda və ya çöldə başlarına qoyduqları kiçik araqçınaoxşar papaq. Satin, məxmər, dəri və s. parça növlərindən, çox vaxt da hörülərək hazırlanır.) qoyurlar.</a:t>
            </a:r>
            <a:endParaRPr lang="en-US" sz="1400" dirty="0" smtClean="0">
              <a:latin typeface="Arial" pitchFamily="34" charset="0"/>
              <a:cs typeface="Arial" pitchFamily="34" charset="0"/>
            </a:endParaRPr>
          </a:p>
        </p:txBody>
      </p:sp>
      <p:pic>
        <p:nvPicPr>
          <p:cNvPr id="17414" name="Picture 6" descr="SAM_0553"/>
          <p:cNvPicPr>
            <a:picLocks noChangeAspect="1" noChangeArrowheads="1"/>
          </p:cNvPicPr>
          <p:nvPr/>
        </p:nvPicPr>
        <p:blipFill>
          <a:blip r:embed="rId3" cstate="print"/>
          <a:srcRect/>
          <a:stretch>
            <a:fillRect/>
          </a:stretch>
        </p:blipFill>
        <p:spPr bwMode="auto">
          <a:xfrm>
            <a:off x="152400" y="4800600"/>
            <a:ext cx="2590800" cy="1828800"/>
          </a:xfrm>
          <a:prstGeom prst="rect">
            <a:avLst/>
          </a:prstGeom>
          <a:noFill/>
          <a:ln w="9525">
            <a:noFill/>
            <a:miter lim="800000"/>
            <a:headEnd/>
            <a:tailEnd/>
          </a:ln>
        </p:spPr>
      </p:pic>
      <p:pic>
        <p:nvPicPr>
          <p:cNvPr id="17415" name="Picture 7" descr="C:\Users\computer\Desktop\multikulturalizm-tedbir\yehudiler\yəhudilər\kipa.JPG"/>
          <p:cNvPicPr>
            <a:picLocks noChangeAspect="1" noChangeArrowheads="1"/>
          </p:cNvPicPr>
          <p:nvPr/>
        </p:nvPicPr>
        <p:blipFill>
          <a:blip r:embed="rId4" cstate="print"/>
          <a:srcRect/>
          <a:stretch>
            <a:fillRect/>
          </a:stretch>
        </p:blipFill>
        <p:spPr bwMode="auto">
          <a:xfrm>
            <a:off x="5562600" y="3505200"/>
            <a:ext cx="1524000" cy="1219200"/>
          </a:xfrm>
          <a:prstGeom prst="rect">
            <a:avLst/>
          </a:prstGeom>
          <a:noFill/>
        </p:spPr>
      </p:pic>
      <p:pic>
        <p:nvPicPr>
          <p:cNvPr id="17416" name="Picture 8" descr="C:\Users\computer\Desktop\multikulturalizm-tedbir\yehudiler\yəhudilər\tfilin.JPG"/>
          <p:cNvPicPr>
            <a:picLocks noChangeAspect="1" noChangeArrowheads="1"/>
          </p:cNvPicPr>
          <p:nvPr/>
        </p:nvPicPr>
        <p:blipFill>
          <a:blip r:embed="rId5" cstate="print"/>
          <a:srcRect/>
          <a:stretch>
            <a:fillRect/>
          </a:stretch>
        </p:blipFill>
        <p:spPr bwMode="auto">
          <a:xfrm>
            <a:off x="3962400" y="5867400"/>
            <a:ext cx="1600200" cy="85612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2400" y="228600"/>
            <a:ext cx="2819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Ahısqa türkləri   Qazaxıstanda,               Özbəkistanda,  Azərbaycan Respublikasında,  Qırğızıstanda, Rusiya</a:t>
            </a:r>
            <a:r>
              <a:rPr lang="az-Latn-AZ" sz="1400" dirty="0" smtClean="0">
                <a:latin typeface="Arial" pitchFamily="34" charset="0"/>
                <a:ea typeface="Times New Roman" pitchFamily="18" charset="0"/>
                <a:cs typeface="Arial" pitchFamily="34" charset="0"/>
              </a:rPr>
              <a:t>da</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Türkiyədə bəzən kompakt halda, digər yerlərdə dağınıq şəkildə yaşayan türk xalqlarından biridir. Çox zaman onları </a:t>
            </a:r>
            <a:r>
              <a:rPr kumimoji="0" lang="az-Latn-AZ"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Məhsəti türkləri</a:t>
            </a:r>
            <a:r>
              <a:rPr kumimoji="0" lang="az-Latn-A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də adlandırırlar. Dilləri Azərbaycan dilinə, Türk dilindən (Türkiyə türkcəsindən) daha yaxındır.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895600" y="228601"/>
            <a:ext cx="1905000" cy="2893100"/>
          </a:xfrm>
          <a:prstGeom prst="rect">
            <a:avLst/>
          </a:prstGeom>
        </p:spPr>
        <p:txBody>
          <a:bodyPr wrap="square">
            <a:spAutoFit/>
          </a:bodyPr>
          <a:lstStyle/>
          <a:p>
            <a:r>
              <a:rPr lang="az-Latn-AZ" sz="1400" dirty="0" smtClean="0">
                <a:latin typeface="Arial" pitchFamily="34" charset="0"/>
                <a:cs typeface="Arial" pitchFamily="34" charset="0"/>
              </a:rPr>
              <a:t>Tarix boyu etnik yaşayış yerləri Gürcüstanın Məhsəti bölgəsi olmuşdur. 1944-ci ildə Ahısqa türkləri Stalin repressiyasının qurbanı olmuş, ahısqalılar kütləvi şəkildə öz doğma yerlərindən deportasiya olunmuşdur</a:t>
            </a:r>
            <a:endParaRPr lang="en-US" sz="1400" dirty="0">
              <a:latin typeface="Arial" pitchFamily="34" charset="0"/>
              <a:cs typeface="Arial" pitchFamily="34" charset="0"/>
            </a:endParaRPr>
          </a:p>
        </p:txBody>
      </p:sp>
      <p:sp>
        <p:nvSpPr>
          <p:cNvPr id="18434" name="Rectangle 2"/>
          <p:cNvSpPr>
            <a:spLocks noChangeArrowheads="1"/>
          </p:cNvSpPr>
          <p:nvPr/>
        </p:nvSpPr>
        <p:spPr bwMode="auto">
          <a:xfrm>
            <a:off x="4800600" y="304800"/>
            <a:ext cx="1905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Onlar ən qədim dövrlərdən bəri doğma mədəniyyətə xüsusi fikir vermiş, müasir dövrdə də özlərinin sosial, mədəni-etnik özünəməxsusluqlarını, dil, əxlaq, folklor, məişət və bir sıra dəyərlərini qoruyub saxlamışlar.</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7" name="Rectangle 6"/>
          <p:cNvSpPr/>
          <p:nvPr/>
        </p:nvSpPr>
        <p:spPr>
          <a:xfrm>
            <a:off x="6858000" y="381000"/>
            <a:ext cx="2057400" cy="1169551"/>
          </a:xfrm>
          <a:prstGeom prst="rect">
            <a:avLst/>
          </a:prstGeom>
        </p:spPr>
        <p:txBody>
          <a:bodyPr wrap="square">
            <a:spAutoFit/>
          </a:bodyPr>
          <a:lstStyle/>
          <a:p>
            <a:pPr lvl="0" indent="449263" eaLnBrk="0" fontAlgn="base" hangingPunct="0">
              <a:spcBef>
                <a:spcPct val="0"/>
              </a:spcBef>
              <a:spcAft>
                <a:spcPct val="0"/>
              </a:spcAft>
            </a:pPr>
            <a:r>
              <a:rPr lang="az-Latn-AZ" sz="1400" dirty="0" smtClean="0">
                <a:solidFill>
                  <a:srgbClr val="252525"/>
                </a:solidFill>
                <a:latin typeface="Arial" pitchFamily="34" charset="0"/>
                <a:ea typeface="Times New Roman" pitchFamily="18" charset="0"/>
                <a:cs typeface="Arial" pitchFamily="34" charset="0"/>
              </a:rPr>
              <a:t>2009-cu il siyahıyaalınmasına görə Oğuz rayonunda 805 nəfər Ahıska türkü yaşayır.</a:t>
            </a:r>
            <a:endParaRPr lang="az-Latn-AZ" sz="1400" dirty="0" smtClean="0">
              <a:latin typeface="Arial" pitchFamily="34" charset="0"/>
              <a:cs typeface="Arial" pitchFamily="34" charset="0"/>
            </a:endParaRPr>
          </a:p>
        </p:txBody>
      </p:sp>
      <p:sp>
        <p:nvSpPr>
          <p:cNvPr id="18435" name="Rectangle 3"/>
          <p:cNvSpPr>
            <a:spLocks noChangeArrowheads="1"/>
          </p:cNvSpPr>
          <p:nvPr/>
        </p:nvSpPr>
        <p:spPr bwMode="auto">
          <a:xfrm>
            <a:off x="228600" y="3124200"/>
            <a:ext cx="23622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az-Latn-AZ" sz="1400" b="0" i="0" u="none" strike="noStrike" cap="none" normalizeH="0" baseline="0" dirty="0" smtClean="0">
                <a:ln>
                  <a:noFill/>
                </a:ln>
                <a:solidFill>
                  <a:srgbClr val="2E2E2E"/>
                </a:solidFill>
                <a:effectLst/>
                <a:latin typeface="Arial" pitchFamily="34" charset="0"/>
                <a:ea typeface="Times New Roman" pitchFamily="18" charset="0"/>
                <a:cs typeface="Arial" pitchFamily="34" charset="0"/>
              </a:rPr>
              <a:t>Rusların Azərbaycana gəlişi Yekaterinanın vaxtından, yəni 1729-1796-cı illərdən başlayır. Saratov vilayətindən qovulmuş ruslar zərbaycanın Gədəbəy rayonunda məskunlaşmışlar. Sonradan onların bir hissəsi Oğuz rayonunun Böyük Söyüdlü kəndinə köçmüşdür. Hal-hazırda bu ərazidə 142 nəfər rus yaşayır.</a:t>
            </a:r>
            <a:endParaRPr kumimoji="0" lang="az-Latn-A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895600" y="3200400"/>
            <a:ext cx="1295400" cy="2677656"/>
          </a:xfrm>
          <a:prstGeom prst="rect">
            <a:avLst/>
          </a:prstGeom>
        </p:spPr>
        <p:txBody>
          <a:bodyPr wrap="square">
            <a:spAutoFit/>
          </a:bodyPr>
          <a:lstStyle/>
          <a:p>
            <a:r>
              <a:rPr lang="en-US" sz="1400" dirty="0" err="1" smtClean="0">
                <a:latin typeface="Arial" pitchFamily="34" charset="0"/>
                <a:cs typeface="Arial" pitchFamily="34" charset="0"/>
              </a:rPr>
              <a:t>Oğuz</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şəhər</a:t>
            </a:r>
            <a:r>
              <a:rPr lang="en-US" sz="1400" dirty="0" smtClean="0">
                <a:latin typeface="Arial" pitchFamily="34" charset="0"/>
                <a:cs typeface="Arial" pitchFamily="34" charset="0"/>
              </a:rPr>
              <a:t> 1nömrəli </a:t>
            </a:r>
            <a:r>
              <a:rPr lang="en-US" sz="1400" dirty="0" err="1" smtClean="0">
                <a:latin typeface="Arial" pitchFamily="34" charset="0"/>
                <a:cs typeface="Arial" pitchFamily="34" charset="0"/>
              </a:rPr>
              <a:t>və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Böyük</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Söyüdlü</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kənd</a:t>
            </a:r>
            <a:r>
              <a:rPr lang="en-US" sz="1400" dirty="0" smtClean="0">
                <a:latin typeface="Arial" pitchFamily="34" charset="0"/>
                <a:cs typeface="Arial" pitchFamily="34" charset="0"/>
              </a:rPr>
              <a:t> tam </a:t>
            </a:r>
            <a:r>
              <a:rPr lang="en-US" sz="1400" dirty="0" err="1" smtClean="0">
                <a:latin typeface="Arial" pitchFamily="34" charset="0"/>
                <a:cs typeface="Arial" pitchFamily="34" charset="0"/>
              </a:rPr>
              <a:t>orta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məktəblərdə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Azərbaycan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bölməsi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ilə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yanaşı</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rus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bölmələri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də</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fəaliyyət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göstər</a:t>
            </a:r>
            <a:r>
              <a:rPr lang="az-Latn-AZ" sz="1400" dirty="0" smtClean="0">
                <a:latin typeface="Arial" pitchFamily="34" charset="0"/>
                <a:cs typeface="Arial" pitchFamily="34" charset="0"/>
              </a:rPr>
              <a:t>ir.</a:t>
            </a:r>
            <a:endParaRPr lang="en-US" sz="1400" dirty="0">
              <a:latin typeface="Arial" pitchFamily="34" charset="0"/>
              <a:cs typeface="Arial" pitchFamily="34" charset="0"/>
            </a:endParaRPr>
          </a:p>
        </p:txBody>
      </p:sp>
      <p:pic>
        <p:nvPicPr>
          <p:cNvPr id="18436" name="Picture 4" descr="C:\Users\computer\Desktop\photo_62059.jpg"/>
          <p:cNvPicPr>
            <a:picLocks noChangeAspect="1" noChangeArrowheads="1"/>
          </p:cNvPicPr>
          <p:nvPr/>
        </p:nvPicPr>
        <p:blipFill>
          <a:blip r:embed="rId2"/>
          <a:srcRect/>
          <a:stretch>
            <a:fillRect/>
          </a:stretch>
        </p:blipFill>
        <p:spPr bwMode="auto">
          <a:xfrm>
            <a:off x="4495800" y="3200400"/>
            <a:ext cx="2294194" cy="1600200"/>
          </a:xfrm>
          <a:prstGeom prst="rect">
            <a:avLst/>
          </a:prstGeom>
          <a:noFill/>
        </p:spPr>
      </p:pic>
      <p:pic>
        <p:nvPicPr>
          <p:cNvPr id="18437" name="Picture 5" descr="C:\Users\computer\Desktop\LOQO 01.jpg"/>
          <p:cNvPicPr>
            <a:picLocks noChangeAspect="1" noChangeArrowheads="1"/>
          </p:cNvPicPr>
          <p:nvPr/>
        </p:nvPicPr>
        <p:blipFill>
          <a:blip r:embed="rId3" cstate="print"/>
          <a:srcRect/>
          <a:stretch>
            <a:fillRect/>
          </a:stretch>
        </p:blipFill>
        <p:spPr bwMode="auto">
          <a:xfrm>
            <a:off x="7162800" y="2286000"/>
            <a:ext cx="1524000" cy="1524000"/>
          </a:xfrm>
          <a:prstGeom prst="rect">
            <a:avLst/>
          </a:prstGeom>
          <a:noFill/>
        </p:spPr>
      </p:pic>
      <p:sp>
        <p:nvSpPr>
          <p:cNvPr id="12" name="TextBox 11"/>
          <p:cNvSpPr txBox="1"/>
          <p:nvPr/>
        </p:nvSpPr>
        <p:spPr>
          <a:xfrm>
            <a:off x="4572000" y="5105401"/>
            <a:ext cx="4343400" cy="646331"/>
          </a:xfrm>
          <a:prstGeom prst="rect">
            <a:avLst/>
          </a:prstGeom>
          <a:noFill/>
        </p:spPr>
        <p:txBody>
          <a:bodyPr wrap="square" rtlCol="0">
            <a:spAutoFit/>
          </a:bodyPr>
          <a:lstStyle/>
          <a:p>
            <a:r>
              <a:rPr lang="az-Latn-AZ" dirty="0" smtClean="0"/>
              <a:t>“Oğuz rayonu tolerant mühiti ilə    multikulturalizm simvoludur”</a:t>
            </a:r>
            <a:endParaRPr lang="en-US" dirty="0"/>
          </a:p>
        </p:txBody>
      </p:sp>
      <p:sp>
        <p:nvSpPr>
          <p:cNvPr id="13" name="Rectangle 12"/>
          <p:cNvSpPr/>
          <p:nvPr/>
        </p:nvSpPr>
        <p:spPr>
          <a:xfrm>
            <a:off x="6705600" y="3962400"/>
            <a:ext cx="2438400" cy="646331"/>
          </a:xfrm>
          <a:prstGeom prst="rect">
            <a:avLst/>
          </a:prstGeom>
        </p:spPr>
        <p:txBody>
          <a:bodyPr wrap="square">
            <a:spAutoFit/>
          </a:bodyPr>
          <a:lstStyle/>
          <a:p>
            <a:r>
              <a:rPr lang="az-Latn-AZ" dirty="0" smtClean="0"/>
              <a:t>    Oğuz rayon Heydər   </a:t>
            </a:r>
          </a:p>
          <a:p>
            <a:r>
              <a:rPr lang="az-Latn-AZ" dirty="0" smtClean="0"/>
              <a:t>       Əliyev Mərkəzi</a:t>
            </a:r>
          </a:p>
        </p:txBody>
      </p:sp>
      <p:sp>
        <p:nvSpPr>
          <p:cNvPr id="14" name="Rectangle 13"/>
          <p:cNvSpPr/>
          <p:nvPr/>
        </p:nvSpPr>
        <p:spPr>
          <a:xfrm>
            <a:off x="6934200" y="6096000"/>
            <a:ext cx="1981200" cy="369332"/>
          </a:xfrm>
          <a:prstGeom prst="rect">
            <a:avLst/>
          </a:prstGeom>
        </p:spPr>
        <p:txBody>
          <a:bodyPr wrap="square">
            <a:spAutoFit/>
          </a:bodyPr>
          <a:lstStyle/>
          <a:p>
            <a:r>
              <a:rPr lang="az-Latn-AZ" dirty="0" smtClean="0"/>
              <a:t>05 aprel 2016-cı 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965</Words>
  <Application>Microsoft Office PowerPoint</Application>
  <PresentationFormat>On-screen Show (4:3)</PresentationFormat>
  <Paragraphs>47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computer</cp:lastModifiedBy>
  <cp:revision>18</cp:revision>
  <dcterms:created xsi:type="dcterms:W3CDTF">2016-03-29T07:45:34Z</dcterms:created>
  <dcterms:modified xsi:type="dcterms:W3CDTF">2016-04-06T11:17:41Z</dcterms:modified>
</cp:coreProperties>
</file>